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8" r:id="rId4"/>
    <p:sldId id="269" r:id="rId5"/>
    <p:sldId id="270" r:id="rId6"/>
    <p:sldId id="271" r:id="rId7"/>
    <p:sldId id="272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1" d="100"/>
          <a:sy n="61" d="100"/>
        </p:scale>
        <p:origin x="-180" y="6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AB098-6685-4981-8D24-61919CF54353}" type="datetimeFigureOut">
              <a:rPr lang="es-ES" smtClean="0"/>
              <a:pPr/>
              <a:t>22/05/2012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F3DD2-03C3-45CE-8C8E-BABAAF19995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AB098-6685-4981-8D24-61919CF54353}" type="datetimeFigureOut">
              <a:rPr lang="es-ES" smtClean="0"/>
              <a:pPr/>
              <a:t>22/05/2012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F3DD2-03C3-45CE-8C8E-BABAAF19995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AB098-6685-4981-8D24-61919CF54353}" type="datetimeFigureOut">
              <a:rPr lang="es-ES" smtClean="0"/>
              <a:pPr/>
              <a:t>22/05/2012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F3DD2-03C3-45CE-8C8E-BABAAF19995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AB098-6685-4981-8D24-61919CF54353}" type="datetimeFigureOut">
              <a:rPr lang="es-ES" smtClean="0"/>
              <a:pPr/>
              <a:t>22/05/2012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F3DD2-03C3-45CE-8C8E-BABAAF19995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AB098-6685-4981-8D24-61919CF54353}" type="datetimeFigureOut">
              <a:rPr lang="es-ES" smtClean="0"/>
              <a:pPr/>
              <a:t>22/05/2012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F3DD2-03C3-45CE-8C8E-BABAAF19995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AB098-6685-4981-8D24-61919CF54353}" type="datetimeFigureOut">
              <a:rPr lang="es-ES" smtClean="0"/>
              <a:pPr/>
              <a:t>22/05/2012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F3DD2-03C3-45CE-8C8E-BABAAF19995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AB098-6685-4981-8D24-61919CF54353}" type="datetimeFigureOut">
              <a:rPr lang="es-ES" smtClean="0"/>
              <a:pPr/>
              <a:t>22/05/2012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F3DD2-03C3-45CE-8C8E-BABAAF19995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AB098-6685-4981-8D24-61919CF54353}" type="datetimeFigureOut">
              <a:rPr lang="es-ES" smtClean="0"/>
              <a:pPr/>
              <a:t>22/05/2012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F3DD2-03C3-45CE-8C8E-BABAAF19995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AB098-6685-4981-8D24-61919CF54353}" type="datetimeFigureOut">
              <a:rPr lang="es-ES" smtClean="0"/>
              <a:pPr/>
              <a:t>22/05/2012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F3DD2-03C3-45CE-8C8E-BABAAF19995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AB098-6685-4981-8D24-61919CF54353}" type="datetimeFigureOut">
              <a:rPr lang="es-ES" smtClean="0"/>
              <a:pPr/>
              <a:t>22/05/2012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F3DD2-03C3-45CE-8C8E-BABAAF19995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AB098-6685-4981-8D24-61919CF54353}" type="datetimeFigureOut">
              <a:rPr lang="es-ES" smtClean="0"/>
              <a:pPr/>
              <a:t>22/05/2012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F3DD2-03C3-45CE-8C8E-BABAAF19995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AB098-6685-4981-8D24-61919CF54353}" type="datetimeFigureOut">
              <a:rPr lang="es-ES" smtClean="0"/>
              <a:pPr/>
              <a:t>22/05/2012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9F3DD2-03C3-45CE-8C8E-BABAAF19995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agua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799" y="3140968"/>
            <a:ext cx="7772400" cy="1857388"/>
          </a:xfrm>
        </p:spPr>
        <p:txBody>
          <a:bodyPr>
            <a:normAutofit fontScale="90000"/>
          </a:bodyPr>
          <a:lstStyle/>
          <a:p>
            <a:r>
              <a:rPr lang="es-ES" sz="4800" b="1" dirty="0" smtClean="0">
                <a:latin typeface="Arial" pitchFamily="34" charset="0"/>
                <a:cs typeface="Arial" pitchFamily="34" charset="0"/>
              </a:rPr>
              <a:t>DESARROLLO PSICOMOTOR NIÑOS 4 Y 5 AÑOS</a:t>
            </a:r>
            <a:endParaRPr lang="es-ES" sz="4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1643042" y="428604"/>
            <a:ext cx="5929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5400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NATACION</a:t>
            </a:r>
            <a:endParaRPr lang="es-ES" sz="5400" b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5004048" y="5589240"/>
            <a:ext cx="39604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Juan David Ayala Gordillo</a:t>
            </a:r>
          </a:p>
          <a:p>
            <a:r>
              <a:rPr lang="es-CO" dirty="0" err="1" smtClean="0"/>
              <a:t>Adelmo</a:t>
            </a:r>
            <a:r>
              <a:rPr lang="es-CO" dirty="0" smtClean="0"/>
              <a:t> </a:t>
            </a:r>
            <a:r>
              <a:rPr lang="es-CO" dirty="0" err="1" smtClean="0"/>
              <a:t>ledezma</a:t>
            </a:r>
            <a:endParaRPr lang="es-CO" dirty="0" smtClean="0"/>
          </a:p>
          <a:p>
            <a:r>
              <a:rPr lang="es-CO" dirty="0" smtClean="0"/>
              <a:t>Javier Álvarez</a:t>
            </a:r>
          </a:p>
          <a:p>
            <a:r>
              <a:rPr lang="es-CO" dirty="0" smtClean="0"/>
              <a:t>Luis David Ramírez</a:t>
            </a:r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tornado-de-agua-275e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259632" y="620688"/>
            <a:ext cx="6372200" cy="5013176"/>
          </a:xfrm>
        </p:spPr>
        <p:txBody>
          <a:bodyPr>
            <a:normAutofit/>
          </a:bodyPr>
          <a:lstStyle/>
          <a:p>
            <a:r>
              <a:rPr lang="es-ES" sz="2800" dirty="0" smtClean="0">
                <a:solidFill>
                  <a:schemeClr val="accent6">
                    <a:lumMod val="75000"/>
                  </a:schemeClr>
                </a:solidFill>
              </a:rPr>
              <a:t>*Toma impulso para saltar y combina el correr con el saltar</a:t>
            </a:r>
          </a:p>
          <a:p>
            <a:r>
              <a:rPr lang="es-ES" sz="2800" dirty="0" smtClean="0">
                <a:solidFill>
                  <a:schemeClr val="accent6">
                    <a:lumMod val="75000"/>
                  </a:schemeClr>
                </a:solidFill>
              </a:rPr>
              <a:t>*En el correr se asemeja al adulto</a:t>
            </a:r>
          </a:p>
          <a:p>
            <a:r>
              <a:rPr lang="es-ES" sz="2800" dirty="0" smtClean="0">
                <a:solidFill>
                  <a:schemeClr val="accent6">
                    <a:lumMod val="75000"/>
                  </a:schemeClr>
                </a:solidFill>
              </a:rPr>
              <a:t>*Desarrolla  la coordinación en movimientos laterales y oblicuos.</a:t>
            </a:r>
          </a:p>
          <a:p>
            <a:r>
              <a:rPr lang="es-ES" sz="2800" dirty="0" smtClean="0">
                <a:solidFill>
                  <a:schemeClr val="accent6">
                    <a:lumMod val="75000"/>
                  </a:schemeClr>
                </a:solidFill>
              </a:rPr>
              <a:t>*Desarrolla  la capacidad de expresión con el cuerpo como          expresión de la identidad  personal . </a:t>
            </a:r>
          </a:p>
          <a:p>
            <a:r>
              <a:rPr lang="es-ES" sz="2800" dirty="0" smtClean="0">
                <a:solidFill>
                  <a:schemeClr val="accent6">
                    <a:lumMod val="75000"/>
                  </a:schemeClr>
                </a:solidFill>
              </a:rPr>
              <a:t>*Desarrolla equilibrio tensión y relajación. </a:t>
            </a:r>
            <a:endParaRPr lang="es-ES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waterbabi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286908" cy="68580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2428867"/>
          </a:xfrm>
        </p:spPr>
        <p:txBody>
          <a:bodyPr/>
          <a:lstStyle/>
          <a:p>
            <a:r>
              <a:rPr lang="es-ES" dirty="0" smtClean="0">
                <a:solidFill>
                  <a:schemeClr val="bg1"/>
                </a:solidFill>
              </a:rPr>
              <a:t>DESARROLLO MOTOR  EN LE MEDIO ACUATICO 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0" y="2143116"/>
            <a:ext cx="9286908" cy="5286412"/>
          </a:xfrm>
        </p:spPr>
        <p:txBody>
          <a:bodyPr>
            <a:normAutofit/>
          </a:bodyPr>
          <a:lstStyle/>
          <a:p>
            <a:r>
              <a:rPr lang="es-ES" dirty="0" smtClean="0">
                <a:solidFill>
                  <a:schemeClr val="bg1"/>
                </a:solidFill>
              </a:rPr>
              <a:t>Es un proceso individual En primer lugar,</a:t>
            </a:r>
            <a:r>
              <a:rPr lang="es-CO" dirty="0" smtClean="0">
                <a:solidFill>
                  <a:schemeClr val="bg1"/>
                </a:solidFill>
              </a:rPr>
              <a:t>conseguir dominar el medio acuático supone </a:t>
            </a:r>
            <a:r>
              <a:rPr lang="es-ES" dirty="0" smtClean="0">
                <a:solidFill>
                  <a:schemeClr val="bg1"/>
                </a:solidFill>
              </a:rPr>
              <a:t>una conquista si- </a:t>
            </a:r>
            <a:r>
              <a:rPr lang="es-ES" dirty="0" err="1" smtClean="0">
                <a:solidFill>
                  <a:schemeClr val="bg1"/>
                </a:solidFill>
              </a:rPr>
              <a:t>milar</a:t>
            </a:r>
            <a:r>
              <a:rPr lang="es-ES" dirty="0" smtClean="0">
                <a:solidFill>
                  <a:schemeClr val="bg1"/>
                </a:solidFill>
              </a:rPr>
              <a:t> al dominio de la autonomía motriz terrestre.</a:t>
            </a:r>
            <a:r>
              <a:rPr lang="es-CO" dirty="0" smtClean="0">
                <a:solidFill>
                  <a:schemeClr val="bg1"/>
                </a:solidFill>
              </a:rPr>
              <a:t> Todas las experiencias que vive diariamente ese niño y todas las conquistas progresivas que va realizando (rodar, arrastrarse, gatear, etc.) constituyen el "proceso" de aprender a andar </a:t>
            </a:r>
          </a:p>
          <a:p>
            <a:r>
              <a:rPr lang="es-CO" dirty="0" smtClean="0">
                <a:solidFill>
                  <a:schemeClr val="bg1"/>
                </a:solidFill>
              </a:rPr>
              <a:t>solo.  Naturalmente</a:t>
            </a:r>
          </a:p>
          <a:p>
            <a:pPr algn="just"/>
            <a:endParaRPr lang="es-CO" sz="28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just"/>
            <a:endParaRPr lang="es-CO" sz="28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just"/>
            <a:endParaRPr lang="es-CO" sz="28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just"/>
            <a:endParaRPr lang="es-ES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37281_NpAdvSinglePhot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14346" y="0"/>
            <a:ext cx="9895345" cy="68580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484783"/>
          </a:xfrm>
        </p:spPr>
        <p:txBody>
          <a:bodyPr/>
          <a:lstStyle/>
          <a:p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LA ADAPTACION</a:t>
            </a:r>
            <a:endParaRPr lang="es-E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0" y="1628800"/>
            <a:ext cx="9612560" cy="5229200"/>
          </a:xfrm>
        </p:spPr>
        <p:txBody>
          <a:bodyPr>
            <a:normAutofit lnSpcReduction="10000"/>
          </a:bodyPr>
          <a:lstStyle/>
          <a:p>
            <a:r>
              <a:rPr lang="es-CO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*debemos mostrar al niño, las exigencias que el medio nos plantea.</a:t>
            </a:r>
          </a:p>
          <a:p>
            <a:r>
              <a:rPr lang="es-CO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*La  relación  entre el  niño y  su entorno es una lucha continua en busca de la superación.</a:t>
            </a:r>
          </a:p>
          <a:p>
            <a:r>
              <a:rPr lang="es-CO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*El juego y los métodos de aprendizajes lúdicos, son de gran valor para los niños de estas edades.</a:t>
            </a:r>
          </a:p>
          <a:p>
            <a:r>
              <a:rPr lang="es-CO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* Es en esta etapa donde el niño deberá conseguir mantener su equilibrio tanto horizontal como verticalmente, también su sentido de orientación se agudiza.</a:t>
            </a:r>
            <a:endParaRPr lang="es-E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56592" y="-54768"/>
            <a:ext cx="10388039" cy="6912768"/>
          </a:xfrm>
          <a:prstGeom prst="rect">
            <a:avLst/>
          </a:prstGeom>
        </p:spPr>
      </p:pic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79512" y="548680"/>
            <a:ext cx="8640960" cy="5976664"/>
          </a:xfrm>
        </p:spPr>
        <p:txBody>
          <a:bodyPr>
            <a:normAutofit/>
          </a:bodyPr>
          <a:lstStyle/>
          <a:p>
            <a:r>
              <a:rPr lang="es-CO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DESARROLLO MOTOR ACUÁTICO </a:t>
            </a:r>
          </a:p>
        </p:txBody>
      </p:sp>
      <p:cxnSp>
        <p:nvCxnSpPr>
          <p:cNvPr id="8" name="7 Conector recto"/>
          <p:cNvCxnSpPr/>
          <p:nvPr/>
        </p:nvCxnSpPr>
        <p:spPr>
          <a:xfrm flipV="1">
            <a:off x="4211960" y="2348880"/>
            <a:ext cx="0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0975755"/>
              </p:ext>
            </p:extLst>
          </p:nvPr>
        </p:nvGraphicFramePr>
        <p:xfrm>
          <a:off x="395536" y="2924944"/>
          <a:ext cx="8496942" cy="14483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2314"/>
                <a:gridCol w="2832314"/>
                <a:gridCol w="2832314"/>
              </a:tblGrid>
              <a:tr h="1448378"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/>
                        <a:t>Habilidades básicas </a:t>
                      </a:r>
                    </a:p>
                    <a:p>
                      <a:endParaRPr lang="es-CO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/>
                        <a:t>Desplazamientos, giros</a:t>
                      </a:r>
                    </a:p>
                    <a:p>
                      <a:pPr algn="ctr"/>
                      <a:r>
                        <a:rPr lang="es-CO" dirty="0" smtClean="0"/>
                        <a:t>inmersiones,  saltos ...</a:t>
                      </a:r>
                    </a:p>
                    <a:p>
                      <a:pPr algn="ctr"/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dirty="0" smtClean="0"/>
                        <a:t>2 años-6 años</a:t>
                      </a:r>
                    </a:p>
                    <a:p>
                      <a:endParaRPr lang="es-CO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395" y="0"/>
            <a:ext cx="9166395" cy="6858000"/>
          </a:xfrm>
          <a:prstGeom prst="rect">
            <a:avLst/>
          </a:prstGeom>
        </p:spPr>
      </p:pic>
      <p:sp>
        <p:nvSpPr>
          <p:cNvPr id="3" name="2 CuadroTexto"/>
          <p:cNvSpPr txBox="1"/>
          <p:nvPr/>
        </p:nvSpPr>
        <p:spPr>
          <a:xfrm>
            <a:off x="3012630" y="1268760"/>
            <a:ext cx="30963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3200" b="1" dirty="0" smtClean="0"/>
              <a:t>Movimientos</a:t>
            </a:r>
            <a:endParaRPr lang="es-CO" sz="3200" b="1" dirty="0"/>
          </a:p>
        </p:txBody>
      </p:sp>
      <p:sp>
        <p:nvSpPr>
          <p:cNvPr id="4" name="3 CuadroTexto"/>
          <p:cNvSpPr txBox="1"/>
          <p:nvPr/>
        </p:nvSpPr>
        <p:spPr>
          <a:xfrm>
            <a:off x="1547664" y="2348880"/>
            <a:ext cx="6336704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000" b="1" dirty="0" smtClean="0"/>
              <a:t>Las piernas</a:t>
            </a:r>
            <a:r>
              <a:rPr lang="es-CO" sz="2000" dirty="0" smtClean="0"/>
              <a:t>: Deberían de ser las primeras en ejercitarse, tanto en flotación ventral y flotación dorsal,  además debería por lo menos hacer el gesto del batido de mariposa y conocer la flexo extensión de la pierna en la patada de pecho.</a:t>
            </a:r>
          </a:p>
          <a:p>
            <a:endParaRPr lang="es-CO" sz="2000" dirty="0" smtClean="0"/>
          </a:p>
          <a:p>
            <a:endParaRPr lang="es-CO" sz="2000" dirty="0"/>
          </a:p>
          <a:p>
            <a:r>
              <a:rPr lang="es-CO" sz="2000" dirty="0" smtClean="0"/>
              <a:t>Los movimientos de equilibrio y propulsión con las piernas son fundamentales, ya que mas adelante nos permitirá usar herramientas flotantes que facilitaran el desplazamiento de los niños por la piscina en cualquier actividad o ejercicio.</a:t>
            </a:r>
            <a:endParaRPr lang="es-CO" sz="2000" dirty="0"/>
          </a:p>
          <a:p>
            <a:endParaRPr lang="es-CO" sz="2000" dirty="0" smtClean="0"/>
          </a:p>
          <a:p>
            <a:endParaRPr lang="es-CO" dirty="0" smtClean="0"/>
          </a:p>
          <a:p>
            <a:endParaRPr lang="es-CO" dirty="0"/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660671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75"/>
            <a:ext cx="9144000" cy="7128792"/>
          </a:xfrm>
          <a:prstGeom prst="rect">
            <a:avLst/>
          </a:prstGeom>
        </p:spPr>
      </p:pic>
      <p:sp>
        <p:nvSpPr>
          <p:cNvPr id="4" name="3 CuadroTexto"/>
          <p:cNvSpPr txBox="1"/>
          <p:nvPr/>
        </p:nvSpPr>
        <p:spPr>
          <a:xfrm>
            <a:off x="3023828" y="908720"/>
            <a:ext cx="30963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3200" b="1" dirty="0" smtClean="0"/>
              <a:t>Movimientos</a:t>
            </a:r>
            <a:endParaRPr lang="es-CO" sz="3200" b="1" dirty="0"/>
          </a:p>
        </p:txBody>
      </p:sp>
      <p:sp>
        <p:nvSpPr>
          <p:cNvPr id="5" name="4 CuadroTexto"/>
          <p:cNvSpPr txBox="1"/>
          <p:nvPr/>
        </p:nvSpPr>
        <p:spPr>
          <a:xfrm>
            <a:off x="1115616" y="2276872"/>
            <a:ext cx="7056784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000" b="1" dirty="0" smtClean="0">
                <a:solidFill>
                  <a:schemeClr val="bg1"/>
                </a:solidFill>
              </a:rPr>
              <a:t>Brazos: </a:t>
            </a:r>
            <a:r>
              <a:rPr lang="es-CO" sz="2000" dirty="0" smtClean="0">
                <a:solidFill>
                  <a:schemeClr val="bg1"/>
                </a:solidFill>
              </a:rPr>
              <a:t>Empezaremos con el nado de perrito, ya que es  la respuesta  instintiva del ser humano a su contacto con el agua, al niño se le mostrara como efectuar  la brazada de pecho tanto fuera como dentro del agua. </a:t>
            </a:r>
          </a:p>
          <a:p>
            <a:endParaRPr lang="es-CO" sz="2000" dirty="0" smtClean="0">
              <a:solidFill>
                <a:schemeClr val="bg1"/>
              </a:solidFill>
            </a:endParaRPr>
          </a:p>
          <a:p>
            <a:r>
              <a:rPr lang="es-CO" sz="2000" dirty="0" smtClean="0">
                <a:solidFill>
                  <a:schemeClr val="bg1"/>
                </a:solidFill>
              </a:rPr>
              <a:t>  Cuando el niño haga uso de la horizontalidad podremos trabajar tanto la brazada de crol, como la brazada de espalda , además debemos  recordar que la posición inicial de los brazos en el agua es al frente y extendidos en forma de flecha .      </a:t>
            </a:r>
          </a:p>
          <a:p>
            <a:endParaRPr lang="es-CO" sz="2000" dirty="0">
              <a:solidFill>
                <a:schemeClr val="bg1"/>
              </a:solidFill>
            </a:endParaRPr>
          </a:p>
          <a:p>
            <a:r>
              <a:rPr lang="es-CO" sz="2000" dirty="0" smtClean="0">
                <a:solidFill>
                  <a:schemeClr val="bg1"/>
                </a:solidFill>
              </a:rPr>
              <a:t>Es a partir de los 5 años que podremos empezar  desarrollar el gesto de la brazada de mariposa.( al menos para que el niño sea consiente de como se realiza este  movimiento o gesto .)                                               </a:t>
            </a:r>
            <a:endParaRPr lang="es-CO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025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23" y="16976"/>
            <a:ext cx="9149023" cy="6841024"/>
          </a:xfrm>
          <a:prstGeom prst="rect">
            <a:avLst/>
          </a:prstGeom>
        </p:spPr>
      </p:pic>
      <p:sp>
        <p:nvSpPr>
          <p:cNvPr id="3" name="2 CuadroTexto"/>
          <p:cNvSpPr txBox="1"/>
          <p:nvPr/>
        </p:nvSpPr>
        <p:spPr>
          <a:xfrm>
            <a:off x="2915816" y="836712"/>
            <a:ext cx="3240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3200" dirty="0" smtClean="0"/>
              <a:t>LA RESPIRACION</a:t>
            </a:r>
            <a:endParaRPr lang="es-CO" sz="3200" dirty="0"/>
          </a:p>
        </p:txBody>
      </p:sp>
      <p:sp>
        <p:nvSpPr>
          <p:cNvPr id="4" name="3 CuadroTexto"/>
          <p:cNvSpPr txBox="1"/>
          <p:nvPr/>
        </p:nvSpPr>
        <p:spPr>
          <a:xfrm>
            <a:off x="827584" y="1988840"/>
            <a:ext cx="7632848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CO" sz="2000" b="1" dirty="0"/>
              <a:t>4 años:</a:t>
            </a:r>
            <a:endParaRPr lang="es-CO" sz="2000" dirty="0"/>
          </a:p>
          <a:p>
            <a:pPr lvl="1"/>
            <a:r>
              <a:rPr lang="es-CO" sz="2000" dirty="0">
                <a:solidFill>
                  <a:schemeClr val="bg1"/>
                </a:solidFill>
              </a:rPr>
              <a:t>*</a:t>
            </a:r>
            <a:r>
              <a:rPr lang="es-CO" sz="2000" dirty="0" smtClean="0">
                <a:solidFill>
                  <a:schemeClr val="bg1"/>
                </a:solidFill>
              </a:rPr>
              <a:t>Soplar </a:t>
            </a:r>
            <a:r>
              <a:rPr lang="es-CO" sz="2000" dirty="0">
                <a:solidFill>
                  <a:schemeClr val="bg1"/>
                </a:solidFill>
              </a:rPr>
              <a:t>por la boca en la traslación subacuática.</a:t>
            </a:r>
          </a:p>
          <a:p>
            <a:pPr lvl="1"/>
            <a:r>
              <a:rPr lang="es-CO" sz="2000" dirty="0" smtClean="0">
                <a:solidFill>
                  <a:schemeClr val="bg1"/>
                </a:solidFill>
              </a:rPr>
              <a:t>*Durante </a:t>
            </a:r>
            <a:r>
              <a:rPr lang="es-CO" sz="2000" dirty="0">
                <a:solidFill>
                  <a:schemeClr val="bg1"/>
                </a:solidFill>
              </a:rPr>
              <a:t>el desplazamiento, aumentar la frecuencia de soplar y </a:t>
            </a:r>
            <a:r>
              <a:rPr lang="es-CO" sz="2000" dirty="0" smtClean="0">
                <a:solidFill>
                  <a:schemeClr val="bg1"/>
                </a:solidFill>
              </a:rPr>
              <a:t>*tomar</a:t>
            </a:r>
            <a:r>
              <a:rPr lang="es-CO" sz="2000" dirty="0">
                <a:solidFill>
                  <a:schemeClr val="bg1"/>
                </a:solidFill>
              </a:rPr>
              <a:t>, con respecto a los movimientos de brazos.</a:t>
            </a:r>
          </a:p>
          <a:p>
            <a:pPr lvl="1"/>
            <a:r>
              <a:rPr lang="es-CO" sz="2000" dirty="0" smtClean="0">
                <a:solidFill>
                  <a:schemeClr val="bg1"/>
                </a:solidFill>
              </a:rPr>
              <a:t>*Combinar </a:t>
            </a:r>
            <a:r>
              <a:rPr lang="es-CO" sz="2000" dirty="0">
                <a:solidFill>
                  <a:schemeClr val="bg1"/>
                </a:solidFill>
              </a:rPr>
              <a:t>la habilidad respiratoria con los diferentes movimientos de brazos.</a:t>
            </a:r>
          </a:p>
          <a:p>
            <a:pPr lvl="1"/>
            <a:r>
              <a:rPr lang="es-CO" sz="2000" dirty="0" smtClean="0">
                <a:solidFill>
                  <a:schemeClr val="bg1"/>
                </a:solidFill>
              </a:rPr>
              <a:t>*Combinar </a:t>
            </a:r>
            <a:r>
              <a:rPr lang="es-CO" sz="2000" dirty="0">
                <a:solidFill>
                  <a:schemeClr val="bg1"/>
                </a:solidFill>
              </a:rPr>
              <a:t>la habilidad respiratoria con todas las actividades: durante la flotación, al nadar, al saltar al agua y emerger, etc</a:t>
            </a:r>
            <a:r>
              <a:rPr lang="es-CO" sz="2000" dirty="0" smtClean="0">
                <a:solidFill>
                  <a:schemeClr val="bg1"/>
                </a:solidFill>
              </a:rPr>
              <a:t>.</a:t>
            </a:r>
          </a:p>
          <a:p>
            <a:pPr lvl="1"/>
            <a:endParaRPr lang="es-CO" sz="2000" dirty="0"/>
          </a:p>
          <a:p>
            <a:pPr lvl="0"/>
            <a:r>
              <a:rPr lang="es-CO" sz="2000" b="1" dirty="0"/>
              <a:t>5 años:</a:t>
            </a:r>
            <a:endParaRPr lang="es-CO" sz="2000" dirty="0"/>
          </a:p>
          <a:p>
            <a:pPr lvl="1"/>
            <a:r>
              <a:rPr lang="es-CO" sz="2000" dirty="0" smtClean="0">
                <a:solidFill>
                  <a:schemeClr val="bg1"/>
                </a:solidFill>
              </a:rPr>
              <a:t>*Iniciar el movimiento de la cabeza </a:t>
            </a:r>
            <a:r>
              <a:rPr lang="es-CO" sz="2000" dirty="0">
                <a:solidFill>
                  <a:schemeClr val="bg1"/>
                </a:solidFill>
              </a:rPr>
              <a:t>y aspirar - soplar buscando la coordinación del giro de cabeza y el movimiento de brazos durante el nado de crol global</a:t>
            </a:r>
            <a:r>
              <a:rPr lang="es-CO" dirty="0">
                <a:solidFill>
                  <a:schemeClr val="bg1"/>
                </a:solidFill>
              </a:rPr>
              <a:t>.</a:t>
            </a:r>
            <a:endParaRPr lang="es-CO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6492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2248"/>
            <a:ext cx="9333497" cy="6543674"/>
          </a:xfrm>
          <a:prstGeom prst="rect">
            <a:avLst/>
          </a:prstGeom>
        </p:spPr>
      </p:pic>
      <p:sp>
        <p:nvSpPr>
          <p:cNvPr id="3" name="2 CuadroTexto"/>
          <p:cNvSpPr txBox="1"/>
          <p:nvPr/>
        </p:nvSpPr>
        <p:spPr>
          <a:xfrm>
            <a:off x="2915816" y="980728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3200" dirty="0" smtClean="0"/>
              <a:t>BIBLIOGRAFIA</a:t>
            </a:r>
            <a:endParaRPr lang="es-CO" sz="3200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O" sz="900" b="1" i="0" u="sng" strike="noStrike" cap="none" normalizeH="0" baseline="0" smtClean="0">
                <a:ln>
                  <a:noFill/>
                </a:ln>
                <a:solidFill>
                  <a:srgbClr val="00808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Profesora Martha Sanz</a:t>
            </a:r>
            <a:r>
              <a:rPr kumimoji="0" lang="es-CO" sz="900" b="0" i="0" u="sng" strike="noStrike" cap="none" normalizeH="0" baseline="0" smtClean="0">
                <a:ln>
                  <a:noFill/>
                </a:ln>
                <a:solidFill>
                  <a:srgbClr val="00808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. Colaboraci</a:t>
            </a:r>
            <a:r>
              <a:rPr kumimoji="0" lang="es-CO" sz="900" b="0" i="0" u="sng" strike="noStrike" cap="none" normalizeH="0" baseline="0" smtClean="0">
                <a:ln>
                  <a:noFill/>
                </a:ln>
                <a:solidFill>
                  <a:srgbClr val="00808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ó</a:t>
            </a:r>
            <a:r>
              <a:rPr kumimoji="0" lang="es-CO" sz="900" b="0" i="0" u="sng" strike="noStrike" cap="none" normalizeH="0" baseline="0" smtClean="0">
                <a:ln>
                  <a:noFill/>
                </a:ln>
                <a:solidFill>
                  <a:srgbClr val="00808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n:</a:t>
            </a:r>
            <a:r>
              <a:rPr kumimoji="0" lang="es-CO" sz="900" b="1" i="0" u="sng" strike="noStrike" cap="none" normalizeH="0" baseline="0" smtClean="0">
                <a:ln>
                  <a:noFill/>
                </a:ln>
                <a:solidFill>
                  <a:srgbClr val="00808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es-CO" sz="900" b="1" i="0" u="sng" strike="noStrike" cap="none" normalizeH="0" baseline="0" smtClean="0">
                <a:ln>
                  <a:noFill/>
                </a:ln>
                <a:solidFill>
                  <a:srgbClr val="00808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Prof. Jaqui Esquitino</a:t>
            </a:r>
            <a:r>
              <a:rPr kumimoji="0" lang="es-CO" sz="900" b="0" i="0" u="sng" strike="noStrike" cap="none" normalizeH="0" baseline="0" smtClean="0">
                <a:ln>
                  <a:noFill/>
                </a:ln>
                <a:solidFill>
                  <a:srgbClr val="00808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es-CO" sz="900" b="0" i="0" u="sng" strike="noStrike" cap="none" normalizeH="0" baseline="0" smtClean="0">
                <a:ln>
                  <a:noFill/>
                </a:ln>
                <a:solidFill>
                  <a:srgbClr val="00808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es-CO" sz="900" b="0" i="0" u="sng" strike="noStrike" cap="none" normalizeH="0" baseline="0" smtClean="0">
                <a:ln>
                  <a:noFill/>
                </a:ln>
                <a:solidFill>
                  <a:srgbClr val="00808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Ponencia presentada en el 5° Congreso de Actividades Acu</a:t>
            </a:r>
            <a:r>
              <a:rPr kumimoji="0" lang="es-CO" sz="900" b="0" i="0" u="sng" strike="noStrike" cap="none" normalizeH="0" baseline="0" smtClean="0">
                <a:ln>
                  <a:noFill/>
                </a:ln>
                <a:solidFill>
                  <a:srgbClr val="00808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á</a:t>
            </a:r>
            <a:r>
              <a:rPr kumimoji="0" lang="es-CO" sz="900" b="0" i="0" u="sng" strike="noStrike" cap="none" normalizeH="0" baseline="0" smtClean="0">
                <a:ln>
                  <a:noFill/>
                </a:ln>
                <a:solidFill>
                  <a:srgbClr val="00808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ticas, organizado por S.E.A.E. Barcelona 1997</a:t>
            </a:r>
            <a:endParaRPr kumimoji="0" lang="es-C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O" sz="900" b="1" i="0" u="sng" strike="noStrike" cap="none" normalizeH="0" baseline="0" smtClean="0">
                <a:ln>
                  <a:noFill/>
                </a:ln>
                <a:solidFill>
                  <a:srgbClr val="00808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Profesora Martha Sanz</a:t>
            </a:r>
            <a:r>
              <a:rPr kumimoji="0" lang="es-CO" sz="900" b="0" i="0" u="sng" strike="noStrike" cap="none" normalizeH="0" baseline="0" smtClean="0">
                <a:ln>
                  <a:noFill/>
                </a:ln>
                <a:solidFill>
                  <a:srgbClr val="00808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. Colaboraci</a:t>
            </a:r>
            <a:r>
              <a:rPr kumimoji="0" lang="es-CO" sz="900" b="0" i="0" u="sng" strike="noStrike" cap="none" normalizeH="0" baseline="0" smtClean="0">
                <a:ln>
                  <a:noFill/>
                </a:ln>
                <a:solidFill>
                  <a:srgbClr val="00808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ó</a:t>
            </a:r>
            <a:r>
              <a:rPr kumimoji="0" lang="es-CO" sz="900" b="0" i="0" u="sng" strike="noStrike" cap="none" normalizeH="0" baseline="0" smtClean="0">
                <a:ln>
                  <a:noFill/>
                </a:ln>
                <a:solidFill>
                  <a:srgbClr val="00808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n:</a:t>
            </a:r>
            <a:r>
              <a:rPr kumimoji="0" lang="es-CO" sz="900" b="1" i="0" u="sng" strike="noStrike" cap="none" normalizeH="0" baseline="0" smtClean="0">
                <a:ln>
                  <a:noFill/>
                </a:ln>
                <a:solidFill>
                  <a:srgbClr val="00808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es-CO" sz="900" b="1" i="0" u="sng" strike="noStrike" cap="none" normalizeH="0" baseline="0" smtClean="0">
                <a:ln>
                  <a:noFill/>
                </a:ln>
                <a:solidFill>
                  <a:srgbClr val="00808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Prof. Jaqui Esquitino</a:t>
            </a:r>
            <a:r>
              <a:rPr kumimoji="0" lang="es-CO" sz="900" b="0" i="0" u="sng" strike="noStrike" cap="none" normalizeH="0" baseline="0" smtClean="0">
                <a:ln>
                  <a:noFill/>
                </a:ln>
                <a:solidFill>
                  <a:srgbClr val="00808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es-CO" sz="900" b="0" i="0" u="sng" strike="noStrike" cap="none" normalizeH="0" baseline="0" smtClean="0">
                <a:ln>
                  <a:noFill/>
                </a:ln>
                <a:solidFill>
                  <a:srgbClr val="00808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es-CO" sz="900" b="0" i="0" u="sng" strike="noStrike" cap="none" normalizeH="0" baseline="0" smtClean="0">
                <a:ln>
                  <a:noFill/>
                </a:ln>
                <a:solidFill>
                  <a:srgbClr val="00808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Ponencia presentada en el 5° Congreso de Actividades Acu</a:t>
            </a:r>
            <a:r>
              <a:rPr kumimoji="0" lang="es-CO" sz="900" b="0" i="0" u="sng" strike="noStrike" cap="none" normalizeH="0" baseline="0" smtClean="0">
                <a:ln>
                  <a:noFill/>
                </a:ln>
                <a:solidFill>
                  <a:srgbClr val="00808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á</a:t>
            </a:r>
            <a:r>
              <a:rPr kumimoji="0" lang="es-CO" sz="900" b="0" i="0" u="sng" strike="noStrike" cap="none" normalizeH="0" baseline="0" smtClean="0">
                <a:ln>
                  <a:noFill/>
                </a:ln>
                <a:solidFill>
                  <a:srgbClr val="00808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ticas, organizado por S.E.A.E. Barcelona 1997</a:t>
            </a:r>
            <a:endParaRPr kumimoji="0" lang="es-C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1691680" y="2492896"/>
            <a:ext cx="648072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b="1" dirty="0" smtClean="0">
                <a:solidFill>
                  <a:schemeClr val="bg1"/>
                </a:solidFill>
              </a:rPr>
              <a:t>*Profesora </a:t>
            </a:r>
            <a:r>
              <a:rPr lang="es-CO" sz="2400" b="1" dirty="0">
                <a:solidFill>
                  <a:schemeClr val="bg1"/>
                </a:solidFill>
              </a:rPr>
              <a:t>Martha Sanz</a:t>
            </a:r>
            <a:r>
              <a:rPr lang="es-CO" sz="2400" dirty="0">
                <a:solidFill>
                  <a:schemeClr val="bg1"/>
                </a:solidFill>
              </a:rPr>
              <a:t>. Colaboración:</a:t>
            </a:r>
            <a:r>
              <a:rPr lang="es-CO" sz="2400" b="1" dirty="0">
                <a:solidFill>
                  <a:schemeClr val="bg1"/>
                </a:solidFill>
              </a:rPr>
              <a:t> Prof. </a:t>
            </a:r>
            <a:r>
              <a:rPr lang="es-CO" sz="2400" b="1" dirty="0" err="1">
                <a:solidFill>
                  <a:schemeClr val="bg1"/>
                </a:solidFill>
              </a:rPr>
              <a:t>Jaqui</a:t>
            </a:r>
            <a:r>
              <a:rPr lang="es-CO" sz="2400" b="1" dirty="0">
                <a:solidFill>
                  <a:schemeClr val="bg1"/>
                </a:solidFill>
              </a:rPr>
              <a:t> </a:t>
            </a:r>
            <a:r>
              <a:rPr lang="es-CO" sz="2400" b="1" dirty="0" err="1">
                <a:solidFill>
                  <a:schemeClr val="bg1"/>
                </a:solidFill>
              </a:rPr>
              <a:t>Esquitino</a:t>
            </a:r>
            <a:r>
              <a:rPr lang="es-CO" sz="2400" dirty="0">
                <a:solidFill>
                  <a:schemeClr val="bg1"/>
                </a:solidFill>
              </a:rPr>
              <a:t/>
            </a:r>
            <a:br>
              <a:rPr lang="es-CO" sz="2400" dirty="0">
                <a:solidFill>
                  <a:schemeClr val="bg1"/>
                </a:solidFill>
              </a:rPr>
            </a:br>
            <a:r>
              <a:rPr lang="es-CO" sz="2400" dirty="0">
                <a:solidFill>
                  <a:schemeClr val="bg1"/>
                </a:solidFill>
              </a:rPr>
              <a:t>Ponencia presentada en el 5° Congreso de Actividades Acuáticas, organizado por S.E.A.E. Barcelona </a:t>
            </a:r>
            <a:r>
              <a:rPr lang="es-CO" sz="2400" dirty="0" smtClean="0">
                <a:solidFill>
                  <a:schemeClr val="bg1"/>
                </a:solidFill>
              </a:rPr>
              <a:t>1997</a:t>
            </a:r>
          </a:p>
          <a:p>
            <a:pPr algn="ctr"/>
            <a:endParaRPr lang="es-CO" sz="2400" dirty="0">
              <a:solidFill>
                <a:schemeClr val="bg1"/>
              </a:solidFill>
            </a:endParaRPr>
          </a:p>
          <a:p>
            <a:pPr algn="ctr"/>
            <a:r>
              <a:rPr lang="es-CO" sz="2400" dirty="0" smtClean="0">
                <a:solidFill>
                  <a:schemeClr val="bg1"/>
                </a:solidFill>
              </a:rPr>
              <a:t>*Google</a:t>
            </a:r>
          </a:p>
          <a:p>
            <a:pPr algn="ctr"/>
            <a:endParaRPr lang="es-CO" sz="2400" dirty="0">
              <a:solidFill>
                <a:schemeClr val="bg1"/>
              </a:solidFill>
            </a:endParaRPr>
          </a:p>
          <a:p>
            <a:pPr algn="ctr"/>
            <a:r>
              <a:rPr lang="es-CO" sz="2400" dirty="0" smtClean="0"/>
              <a:t>*Internet</a:t>
            </a:r>
            <a:endParaRPr lang="es-CO" sz="2400" dirty="0"/>
          </a:p>
          <a:p>
            <a:pPr algn="ctr"/>
            <a:endParaRPr lang="es-CO" sz="2400" dirty="0">
              <a:solidFill>
                <a:schemeClr val="bg1"/>
              </a:solidFill>
            </a:endParaRPr>
          </a:p>
          <a:p>
            <a:pPr algn="ctr"/>
            <a:endParaRPr lang="es-CO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4681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4 CuadroTexto"/>
          <p:cNvSpPr txBox="1"/>
          <p:nvPr/>
        </p:nvSpPr>
        <p:spPr>
          <a:xfrm>
            <a:off x="3071802" y="785794"/>
            <a:ext cx="4572032" cy="923330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  <a:outerShdw blurRad="50800" dist="38100" dir="16200000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 rtlCol="0">
            <a:spAutoFit/>
          </a:bodyPr>
          <a:lstStyle/>
          <a:p>
            <a:r>
              <a:rPr lang="es-MX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R CHRISTY" pitchFamily="2" charset="0"/>
              </a:rPr>
              <a:t>Natación</a:t>
            </a:r>
            <a:endParaRPr lang="es-MX" sz="5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  <a:latin typeface="AR CHRISTY" pitchFamily="2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83568" y="3367490"/>
            <a:ext cx="7598078" cy="1938992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pPr algn="ctr"/>
            <a:r>
              <a:rPr lang="es-MX" sz="2400" dirty="0">
                <a:latin typeface="Arial" pitchFamily="34" charset="0"/>
                <a:cs typeface="Arial" pitchFamily="34" charset="0"/>
              </a:rPr>
              <a:t>es una de las actividades deportivas más completas. Con este deporte se trabajan y ejercitan los músculos, la coordinación motora y el sistema circulatorio y respiratorio. Además contribuye en el desarrollo de 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la independencia</a:t>
            </a:r>
            <a:r>
              <a:rPr lang="es-MX" sz="2400" dirty="0">
                <a:latin typeface="Arial" pitchFamily="34" charset="0"/>
                <a:cs typeface="Arial" pitchFamily="34" charset="0"/>
              </a:rPr>
              <a:t> y la autoconfianza del niño.</a:t>
            </a:r>
          </a:p>
        </p:txBody>
      </p:sp>
    </p:spTree>
    <p:extLst>
      <p:ext uri="{BB962C8B-B14F-4D97-AF65-F5344CB8AC3E}">
        <p14:creationId xmlns:p14="http://schemas.microsoft.com/office/powerpoint/2010/main" val="345826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ed6539_493275s8wrn8jsb5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2 CuadroTexto"/>
          <p:cNvSpPr txBox="1"/>
          <p:nvPr/>
        </p:nvSpPr>
        <p:spPr>
          <a:xfrm>
            <a:off x="2000232" y="3357562"/>
            <a:ext cx="5143536" cy="295465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fontAlgn="base"/>
            <a:r>
              <a:rPr lang="es-MX" sz="2800" b="1" spc="150" dirty="0">
                <a:ln w="11430"/>
                <a:solidFill>
                  <a:srgbClr val="F8F8F8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63500" sx="102000" sy="102000" algn="ctr" rotWithShape="0">
                    <a:prstClr val="black">
                      <a:alpha val="40000"/>
                    </a:prstClr>
                  </a:outerShdw>
                  <a:reflection blurRad="6350" stA="55000" endA="50" endPos="85000" dist="60007" dir="5400000" sy="-100000" algn="bl" rotWithShape="0"/>
                </a:effectLst>
                <a:latin typeface="Chiller" pitchFamily="82" charset="0"/>
              </a:rPr>
              <a:t>La natación y el desarrollo físico</a:t>
            </a:r>
          </a:p>
          <a:p>
            <a:pPr fontAlgn="base"/>
            <a:r>
              <a:rPr lang="es-MX" sz="2800" b="1" spc="150" dirty="0" smtClean="0">
                <a:ln w="11430"/>
                <a:solidFill>
                  <a:srgbClr val="F8F8F8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63500" sx="102000" sy="102000" algn="ctr" rotWithShape="0">
                    <a:prstClr val="black">
                      <a:alpha val="40000"/>
                    </a:prstClr>
                  </a:outerShdw>
                  <a:reflection blurRad="6350" stA="55000" endA="50" endPos="85000" dist="60007" dir="5400000" sy="-100000" algn="bl" rotWithShape="0"/>
                </a:effectLst>
                <a:latin typeface="Chiller" pitchFamily="82" charset="0"/>
              </a:rPr>
              <a:t> mejora </a:t>
            </a:r>
            <a:r>
              <a:rPr lang="es-MX" sz="2800" b="1" spc="150" dirty="0">
                <a:ln w="11430"/>
                <a:solidFill>
                  <a:srgbClr val="F8F8F8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63500" sx="102000" sy="102000" algn="ctr" rotWithShape="0">
                    <a:prstClr val="black">
                      <a:alpha val="40000"/>
                    </a:prstClr>
                  </a:outerShdw>
                  <a:reflection blurRad="6350" stA="55000" endA="50" endPos="85000" dist="60007" dir="5400000" sy="-100000" algn="bl" rotWithShape="0"/>
                </a:effectLst>
                <a:latin typeface="Chiller" pitchFamily="82" charset="0"/>
              </a:rPr>
              <a:t>la coordinación, el equilibrio y el conocimiento del </a:t>
            </a:r>
            <a:r>
              <a:rPr lang="es-MX" sz="2800" b="1" spc="150" dirty="0" smtClean="0">
                <a:ln w="11430"/>
                <a:solidFill>
                  <a:srgbClr val="F8F8F8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63500" sx="102000" sy="102000" algn="ctr" rotWithShape="0">
                    <a:prstClr val="black">
                      <a:alpha val="40000"/>
                    </a:prstClr>
                  </a:outerShdw>
                  <a:reflection blurRad="6350" stA="55000" endA="50" endPos="85000" dist="60007" dir="5400000" sy="-100000" algn="bl" rotWithShape="0"/>
                </a:effectLst>
                <a:latin typeface="Chiller" pitchFamily="82" charset="0"/>
              </a:rPr>
              <a:t>espacio, también es </a:t>
            </a:r>
            <a:endParaRPr lang="es-MX" sz="2800" b="1" spc="150" dirty="0">
              <a:ln w="11430"/>
              <a:solidFill>
                <a:srgbClr val="F8F8F8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63500" sx="102000" sy="102000" algn="ctr" rotWithShape="0">
                  <a:prstClr val="black">
                    <a:alpha val="40000"/>
                  </a:prstClr>
                </a:outerShdw>
                <a:reflection blurRad="6350" stA="55000" endA="50" endPos="85000" dist="60007" dir="5400000" sy="-100000" algn="bl" rotWithShape="0"/>
              </a:effectLst>
              <a:latin typeface="Chiller" pitchFamily="82" charset="0"/>
            </a:endParaRPr>
          </a:p>
          <a:p>
            <a:pPr fontAlgn="base"/>
            <a:r>
              <a:rPr lang="es-MX" sz="2800" b="1" spc="150" dirty="0">
                <a:ln w="11430"/>
                <a:solidFill>
                  <a:srgbClr val="F8F8F8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63500" sx="102000" sy="102000" algn="ctr" rotWithShape="0">
                    <a:prstClr val="black">
                      <a:alpha val="40000"/>
                    </a:prstClr>
                  </a:outerShdw>
                  <a:reflection blurRad="6350" stA="55000" endA="50" endPos="85000" dist="60007" dir="5400000" sy="-100000" algn="bl" rotWithShape="0"/>
                </a:effectLst>
                <a:latin typeface="Chiller" pitchFamily="82" charset="0"/>
              </a:rPr>
              <a:t>b</a:t>
            </a:r>
            <a:r>
              <a:rPr lang="es-MX" sz="2800" b="1" spc="150" dirty="0" smtClean="0">
                <a:ln w="11430"/>
                <a:solidFill>
                  <a:srgbClr val="F8F8F8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63500" sx="102000" sy="102000" algn="ctr" rotWithShape="0">
                    <a:prstClr val="black">
                      <a:alpha val="40000"/>
                    </a:prstClr>
                  </a:outerShdw>
                  <a:reflection blurRad="6350" stA="55000" endA="50" endPos="85000" dist="60007" dir="5400000" sy="-100000" algn="bl" rotWithShape="0"/>
                </a:effectLst>
                <a:latin typeface="Chiller" pitchFamily="82" charset="0"/>
              </a:rPr>
              <a:t>eneficioso para mejorar </a:t>
            </a:r>
            <a:r>
              <a:rPr lang="es-MX" sz="2800" b="1" spc="150" dirty="0">
                <a:ln w="11430"/>
                <a:solidFill>
                  <a:srgbClr val="F8F8F8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63500" sx="102000" sy="102000" algn="ctr" rotWithShape="0">
                    <a:prstClr val="black">
                      <a:alpha val="40000"/>
                    </a:prstClr>
                  </a:outerShdw>
                  <a:reflection blurRad="6350" stA="55000" endA="50" endPos="85000" dist="60007" dir="5400000" sy="-100000" algn="bl" rotWithShape="0"/>
                </a:effectLst>
                <a:latin typeface="Chiller" pitchFamily="82" charset="0"/>
              </a:rPr>
              <a:t>la condición cardiovascular, </a:t>
            </a:r>
            <a:r>
              <a:rPr lang="es-MX" sz="2800" b="1" spc="150" dirty="0" smtClean="0">
                <a:ln w="11430"/>
                <a:solidFill>
                  <a:srgbClr val="F8F8F8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63500" sx="102000" sy="102000" algn="ctr" rotWithShape="0">
                    <a:prstClr val="black">
                      <a:alpha val="40000"/>
                    </a:prstClr>
                  </a:outerShdw>
                  <a:reflection blurRad="6350" stA="55000" endA="50" endPos="85000" dist="60007" dir="5400000" sy="-100000" algn="bl" rotWithShape="0"/>
                </a:effectLst>
                <a:latin typeface="Chiller" pitchFamily="82" charset="0"/>
              </a:rPr>
              <a:t>mejorando </a:t>
            </a:r>
            <a:r>
              <a:rPr lang="es-MX" sz="2800" b="1" spc="150" dirty="0">
                <a:ln w="11430"/>
                <a:solidFill>
                  <a:srgbClr val="F8F8F8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63500" sx="102000" sy="102000" algn="ctr" rotWithShape="0">
                    <a:prstClr val="black">
                      <a:alpha val="40000"/>
                    </a:prstClr>
                  </a:outerShdw>
                  <a:reflection blurRad="6350" stA="55000" endA="50" endPos="85000" dist="60007" dir="5400000" sy="-100000" algn="bl" rotWithShape="0"/>
                </a:effectLst>
                <a:latin typeface="Chiller" pitchFamily="82" charset="0"/>
              </a:rPr>
              <a:t>la resistencia del </a:t>
            </a:r>
            <a:r>
              <a:rPr lang="es-MX" sz="2800" b="1" spc="150" dirty="0" smtClean="0">
                <a:ln w="11430"/>
                <a:solidFill>
                  <a:srgbClr val="F8F8F8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63500" sx="102000" sy="102000" algn="ctr" rotWithShape="0">
                    <a:prstClr val="black">
                      <a:alpha val="40000"/>
                    </a:prstClr>
                  </a:outerShdw>
                  <a:reflection blurRad="6350" stA="55000" endA="50" endPos="85000" dist="60007" dir="5400000" sy="-100000" algn="bl" rotWithShape="0"/>
                </a:effectLst>
                <a:latin typeface="Chiller" pitchFamily="82" charset="0"/>
              </a:rPr>
              <a:t>niño.</a:t>
            </a:r>
            <a:endParaRPr lang="es-MX" sz="2800" b="1" spc="150" dirty="0">
              <a:ln w="11430"/>
              <a:solidFill>
                <a:srgbClr val="F8F8F8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63500" sx="102000" sy="102000" algn="ctr" rotWithShape="0">
                  <a:prstClr val="black">
                    <a:alpha val="40000"/>
                  </a:prstClr>
                </a:outerShdw>
                <a:reflection blurRad="6350" stA="55000" endA="50" endPos="85000" dist="60007" dir="5400000" sy="-100000" algn="bl" rotWithShape="0"/>
              </a:effectLst>
              <a:latin typeface="Chiller" pitchFamily="82" charset="0"/>
            </a:endParaRPr>
          </a:p>
          <a:p>
            <a:endParaRPr lang="es-MX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54313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natacion-1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3 CuadroTexto"/>
          <p:cNvSpPr txBox="1"/>
          <p:nvPr/>
        </p:nvSpPr>
        <p:spPr>
          <a:xfrm>
            <a:off x="1285852" y="1071546"/>
            <a:ext cx="678661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pc="300" dirty="0">
                <a:ln>
                  <a:solidFill>
                    <a:schemeClr val="tx1"/>
                  </a:solidFill>
                </a:ln>
              </a:rPr>
              <a:t> </a:t>
            </a:r>
            <a:r>
              <a:rPr lang="es-MX" sz="2800" b="1" spc="300" dirty="0">
                <a:ln w="12700">
                  <a:solidFill>
                    <a:schemeClr val="tx1"/>
                  </a:solidFill>
                  <a:prstDash val="solid"/>
                </a:ln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  <a:reflection blurRad="6350" stA="50000" endA="300" endPos="50000" dist="60007" dir="5400000" sy="-100000" algn="bl" rotWithShape="0"/>
                </a:effectLst>
                <a:latin typeface="Chiller" pitchFamily="82" charset="0"/>
              </a:rPr>
              <a:t>Incrementa la fuerza gracias a los ejercicios musculares, favoreciendo que se produzca un temprano desarrollo de habilidades </a:t>
            </a:r>
            <a:r>
              <a:rPr lang="es-MX" sz="2800" b="1" spc="300" dirty="0" smtClean="0">
                <a:ln w="12700">
                  <a:solidFill>
                    <a:schemeClr val="tx1"/>
                  </a:solidFill>
                  <a:prstDash val="solid"/>
                </a:ln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  <a:reflection blurRad="6350" stA="50000" endA="300" endPos="50000" dist="60007" dir="5400000" sy="-100000" algn="bl" rotWithShape="0"/>
                </a:effectLst>
                <a:latin typeface="Chiller" pitchFamily="82" charset="0"/>
              </a:rPr>
              <a:t>psicomotrices.</a:t>
            </a:r>
          </a:p>
          <a:p>
            <a:pPr algn="ctr"/>
            <a:r>
              <a:rPr lang="es-MX" sz="2800" b="1" spc="300" dirty="0">
                <a:ln w="12700">
                  <a:solidFill>
                    <a:schemeClr val="tx1"/>
                  </a:solidFill>
                  <a:prstDash val="solid"/>
                </a:ln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  <a:reflection blurRad="6350" stA="50000" endA="300" endPos="50000" dist="60007" dir="5400000" sy="-100000" algn="bl" rotWithShape="0"/>
                </a:effectLst>
                <a:latin typeface="Chiller" pitchFamily="82" charset="0"/>
              </a:rPr>
              <a:t>Los ejercicios suaves, combinados con el agua a una temperatura agradable, relajan al </a:t>
            </a:r>
            <a:r>
              <a:rPr lang="es-MX" sz="2800" b="1" spc="300" dirty="0" smtClean="0">
                <a:ln w="12700">
                  <a:solidFill>
                    <a:schemeClr val="tx1"/>
                  </a:solidFill>
                  <a:prstDash val="solid"/>
                </a:ln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  <a:reflection blurRad="6350" stA="50000" endA="300" endPos="50000" dist="60007" dir="5400000" sy="-100000" algn="bl" rotWithShape="0"/>
                </a:effectLst>
                <a:latin typeface="Chiller" pitchFamily="82" charset="0"/>
              </a:rPr>
              <a:t>niño </a:t>
            </a:r>
            <a:r>
              <a:rPr lang="es-MX" sz="2800" b="1" spc="300" dirty="0">
                <a:ln w="12700">
                  <a:solidFill>
                    <a:schemeClr val="tx1"/>
                  </a:solidFill>
                  <a:prstDash val="solid"/>
                </a:ln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  <a:reflection blurRad="6350" stA="50000" endA="300" endPos="50000" dist="60007" dir="5400000" sy="-100000" algn="bl" rotWithShape="0"/>
                </a:effectLst>
                <a:latin typeface="Chiller" pitchFamily="82" charset="0"/>
              </a:rPr>
              <a:t>y estimulan </a:t>
            </a:r>
            <a:r>
              <a:rPr lang="es-MX" sz="2800" b="1" spc="300" dirty="0" smtClean="0">
                <a:ln w="12700">
                  <a:solidFill>
                    <a:schemeClr val="tx1"/>
                  </a:solidFill>
                  <a:prstDash val="solid"/>
                </a:ln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  <a:reflection blurRad="6350" stA="50000" endA="300" endPos="50000" dist="60007" dir="5400000" sy="-100000" algn="bl" rotWithShape="0"/>
                </a:effectLst>
                <a:latin typeface="Chiller" pitchFamily="82" charset="0"/>
              </a:rPr>
              <a:t>sus ganas de alimentarse </a:t>
            </a:r>
            <a:r>
              <a:rPr lang="es-MX" sz="2800" b="1" spc="300" dirty="0">
                <a:ln w="12700">
                  <a:solidFill>
                    <a:schemeClr val="tx1"/>
                  </a:solidFill>
                  <a:prstDash val="solid"/>
                </a:ln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  <a:reflection blurRad="6350" stA="50000" endA="300" endPos="50000" dist="60007" dir="5400000" sy="-100000" algn="bl" rotWithShape="0"/>
                </a:effectLst>
                <a:latin typeface="Chiller" pitchFamily="82" charset="0"/>
              </a:rPr>
              <a:t>consiguiendo que coma y duerma mejor. En consecuencia, mejorará su carácter y su comportamiento.</a:t>
            </a:r>
          </a:p>
        </p:txBody>
      </p:sp>
    </p:spTree>
    <p:extLst>
      <p:ext uri="{BB962C8B-B14F-4D97-AF65-F5344CB8AC3E}">
        <p14:creationId xmlns:p14="http://schemas.microsoft.com/office/powerpoint/2010/main" val="2636512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9379" cy="6858000"/>
          </a:xfrm>
          <a:prstGeom prst="rect">
            <a:avLst/>
          </a:prstGeom>
        </p:spPr>
      </p:pic>
      <p:sp>
        <p:nvSpPr>
          <p:cNvPr id="3" name="2 CuadroTexto"/>
          <p:cNvSpPr txBox="1"/>
          <p:nvPr/>
        </p:nvSpPr>
        <p:spPr>
          <a:xfrm>
            <a:off x="785786" y="714356"/>
            <a:ext cx="557216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spc="30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innerShdw blurRad="63500" dist="50800" dir="13500000">
                    <a:prstClr val="black">
                      <a:alpha val="50000"/>
                    </a:prstClr>
                  </a:innerShdw>
                  <a:reflection blurRad="6350" stA="50000" endA="300" endPos="50000" dist="60007" dir="5400000" sy="-100000" algn="bl" rotWithShape="0"/>
                </a:effectLst>
                <a:latin typeface="Chiller" pitchFamily="82" charset="0"/>
              </a:rPr>
              <a:t>Amplía la capacidad de su sistema respiratorio y la regulación adecuada a su circulación sanguínea</a:t>
            </a:r>
            <a:r>
              <a:rPr lang="es-MX" sz="2800" b="1" spc="30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innerShdw blurRad="63500" dist="50800" dir="13500000">
                    <a:prstClr val="black">
                      <a:alpha val="50000"/>
                    </a:prstClr>
                  </a:innerShdw>
                  <a:reflection blurRad="6350" stA="50000" endA="300" endPos="50000" dist="60007" dir="5400000" sy="-100000" algn="bl" rotWithShape="0"/>
                </a:effectLst>
                <a:latin typeface="Chiller" pitchFamily="82" charset="0"/>
              </a:rPr>
              <a:t>.</a:t>
            </a:r>
          </a:p>
          <a:p>
            <a:r>
              <a:rPr lang="es-MX" sz="2800" b="1" spc="30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innerShdw blurRad="63500" dist="50800" dir="13500000">
                    <a:prstClr val="black">
                      <a:alpha val="50000"/>
                    </a:prstClr>
                  </a:innerShdw>
                  <a:reflection blurRad="6350" stA="50000" endA="300" endPos="50000" dist="60007" dir="5400000" sy="-100000" algn="bl" rotWithShape="0"/>
                </a:effectLst>
                <a:latin typeface="Chiller" pitchFamily="82" charset="0"/>
              </a:rPr>
              <a:t>El </a:t>
            </a:r>
            <a:r>
              <a:rPr lang="es-MX" sz="2800" b="1" spc="30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innerShdw blurRad="63500" dist="50800" dir="13500000">
                    <a:prstClr val="black">
                      <a:alpha val="50000"/>
                    </a:prstClr>
                  </a:innerShdw>
                  <a:reflection blurRad="6350" stA="50000" endA="300" endPos="50000" dist="60007" dir="5400000" sy="-100000" algn="bl" rotWithShape="0"/>
                </a:effectLst>
                <a:latin typeface="Chiller" pitchFamily="82" charset="0"/>
              </a:rPr>
              <a:t>niño </a:t>
            </a:r>
            <a:r>
              <a:rPr lang="es-MX" sz="2800" b="1" spc="30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innerShdw blurRad="63500" dist="50800" dir="13500000">
                    <a:prstClr val="black">
                      <a:alpha val="50000"/>
                    </a:prstClr>
                  </a:innerShdw>
                  <a:reflection blurRad="6350" stA="50000" endA="300" endPos="50000" dist="60007" dir="5400000" sy="-100000" algn="bl" rotWithShape="0"/>
                </a:effectLst>
                <a:latin typeface="Chiller" pitchFamily="82" charset="0"/>
              </a:rPr>
              <a:t>se siente mas seguro y disfruta mucho aprendiendo a nadar al sentir que sus padres tienen su atención concentrada en él.</a:t>
            </a:r>
          </a:p>
        </p:txBody>
      </p:sp>
    </p:spTree>
    <p:extLst>
      <p:ext uri="{BB962C8B-B14F-4D97-AF65-F5344CB8AC3E}">
        <p14:creationId xmlns:p14="http://schemas.microsoft.com/office/powerpoint/2010/main" val="698234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2 CuadroTexto"/>
          <p:cNvSpPr txBox="1"/>
          <p:nvPr/>
        </p:nvSpPr>
        <p:spPr>
          <a:xfrm>
            <a:off x="556367" y="307985"/>
            <a:ext cx="8031266" cy="61247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base"/>
            <a:r>
              <a:rPr lang="es-MX" sz="2800" b="1" spc="30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hiller" pitchFamily="82" charset="0"/>
              </a:rPr>
              <a:t> </a:t>
            </a:r>
            <a:r>
              <a:rPr lang="es-MX" sz="2800" b="1" spc="30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50800" dist="38100" dir="10800000" algn="r" rotWithShape="0">
                    <a:prstClr val="black">
                      <a:alpha val="40000"/>
                    </a:prstClr>
                  </a:outerShdw>
                  <a:reflection blurRad="6350" stA="50000" endA="300" endPos="50000" dist="29997" dir="5400000" sy="-100000" algn="bl" rotWithShape="0"/>
                </a:effectLst>
                <a:latin typeface="Chiller" pitchFamily="82" charset="0"/>
              </a:rPr>
              <a:t>Incrementa el sentimiento de independencia y de autoconfianza del </a:t>
            </a:r>
            <a:r>
              <a:rPr lang="es-MX" sz="2800" b="1" spc="3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50800" dist="38100" dir="10800000" algn="r" rotWithShape="0">
                    <a:prstClr val="black">
                      <a:alpha val="40000"/>
                    </a:prstClr>
                  </a:outerShdw>
                  <a:reflection blurRad="6350" stA="50000" endA="300" endPos="50000" dist="29997" dir="5400000" sy="-100000" algn="bl" rotWithShape="0"/>
                </a:effectLst>
                <a:latin typeface="Chiller" pitchFamily="82" charset="0"/>
              </a:rPr>
              <a:t>niño. </a:t>
            </a:r>
            <a:r>
              <a:rPr lang="es-MX" sz="2800" b="1" spc="30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50800" dist="38100" dir="10800000" algn="r" rotWithShape="0">
                    <a:prstClr val="black">
                      <a:alpha val="40000"/>
                    </a:prstClr>
                  </a:outerShdw>
                  <a:reflection blurRad="6350" stA="50000" endA="300" endPos="50000" dist="29997" dir="5400000" sy="-100000" algn="bl" rotWithShape="0"/>
                </a:effectLst>
                <a:latin typeface="Chiller" pitchFamily="82" charset="0"/>
              </a:rPr>
              <a:t>Aunque todavía no </a:t>
            </a:r>
            <a:r>
              <a:rPr lang="es-MX" sz="2800" b="1" spc="3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50800" dist="38100" dir="10800000" algn="r" rotWithShape="0">
                    <a:prstClr val="black">
                      <a:alpha val="40000"/>
                    </a:prstClr>
                  </a:outerShdw>
                  <a:reflection blurRad="6350" stA="50000" endA="300" endPos="50000" dist="29997" dir="5400000" sy="-100000" algn="bl" rotWithShape="0"/>
                </a:effectLst>
                <a:latin typeface="Chiller" pitchFamily="82" charset="0"/>
              </a:rPr>
              <a:t>tenga habilidades y destrezas bien desarrolladas, </a:t>
            </a:r>
            <a:r>
              <a:rPr lang="es-MX" sz="2800" b="1" spc="30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50800" dist="38100" dir="10800000" algn="r" rotWithShape="0">
                    <a:prstClr val="black">
                      <a:alpha val="40000"/>
                    </a:prstClr>
                  </a:outerShdw>
                  <a:reflection blurRad="6350" stA="50000" endA="300" endPos="50000" dist="29997" dir="5400000" sy="-100000" algn="bl" rotWithShape="0"/>
                </a:effectLst>
                <a:latin typeface="Chiller" pitchFamily="82" charset="0"/>
              </a:rPr>
              <a:t>el </a:t>
            </a:r>
            <a:r>
              <a:rPr lang="es-MX" sz="2800" b="1" spc="3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50800" dist="38100" dir="10800000" algn="r" rotWithShape="0">
                    <a:prstClr val="black">
                      <a:alpha val="40000"/>
                    </a:prstClr>
                  </a:outerShdw>
                  <a:reflection blurRad="6350" stA="50000" endA="300" endPos="50000" dist="29997" dir="5400000" sy="-100000" algn="bl" rotWithShape="0"/>
                </a:effectLst>
                <a:latin typeface="Chiller" pitchFamily="82" charset="0"/>
              </a:rPr>
              <a:t>niño </a:t>
            </a:r>
            <a:r>
              <a:rPr lang="es-MX" sz="2800" b="1" spc="30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50800" dist="38100" dir="10800000" algn="r" rotWithShape="0">
                    <a:prstClr val="black">
                      <a:alpha val="40000"/>
                    </a:prstClr>
                  </a:outerShdw>
                  <a:reflection blurRad="6350" stA="50000" endA="300" endPos="50000" dist="29997" dir="5400000" sy="-100000" algn="bl" rotWithShape="0"/>
                </a:effectLst>
                <a:latin typeface="Chiller" pitchFamily="82" charset="0"/>
              </a:rPr>
              <a:t>se puede desplazar en el agua por si mismo, y eso puede favorecer el despertar de su </a:t>
            </a:r>
            <a:r>
              <a:rPr lang="es-MX" sz="2800" b="1" spc="3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50800" dist="38100" dir="10800000" algn="r" rotWithShape="0">
                    <a:prstClr val="black">
                      <a:alpha val="40000"/>
                    </a:prstClr>
                  </a:outerShdw>
                  <a:reflection blurRad="6350" stA="50000" endA="300" endPos="50000" dist="29997" dir="5400000" sy="-100000" algn="bl" rotWithShape="0"/>
                </a:effectLst>
                <a:latin typeface="Chiller" pitchFamily="82" charset="0"/>
              </a:rPr>
              <a:t>inteligencia;</a:t>
            </a:r>
            <a:endParaRPr lang="es-MX" sz="2800" b="1" spc="30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50800" dist="38100" dir="10800000" algn="r" rotWithShape="0">
                  <a:prstClr val="black">
                    <a:alpha val="40000"/>
                  </a:prstClr>
                </a:outerShdw>
                <a:reflection blurRad="6350" stA="50000" endA="300" endPos="50000" dist="29997" dir="5400000" sy="-100000" algn="bl" rotWithShape="0"/>
              </a:effectLst>
              <a:latin typeface="Chiller" pitchFamily="82" charset="0"/>
            </a:endParaRPr>
          </a:p>
          <a:p>
            <a:pPr algn="ctr" fontAlgn="base"/>
            <a:r>
              <a:rPr lang="es-MX" sz="2800" b="1" spc="3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50800" dist="38100" dir="10800000" algn="r" rotWithShape="0">
                    <a:prstClr val="black">
                      <a:alpha val="40000"/>
                    </a:prstClr>
                  </a:outerShdw>
                  <a:reflection blurRad="6350" stA="50000" endA="300" endPos="50000" dist="29997" dir="5400000" sy="-100000" algn="bl" rotWithShape="0"/>
                </a:effectLst>
                <a:latin typeface="Chiller" pitchFamily="82" charset="0"/>
              </a:rPr>
              <a:t>Por lo tanto </a:t>
            </a:r>
            <a:r>
              <a:rPr lang="es-MX" sz="2800" b="1" spc="30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50800" dist="38100" dir="10800000" algn="r" rotWithShape="0">
                    <a:prstClr val="black">
                      <a:alpha val="40000"/>
                    </a:prstClr>
                  </a:outerShdw>
                  <a:reflection blurRad="6350" stA="50000" endA="300" endPos="50000" dist="29997" dir="5400000" sy="-100000" algn="bl" rotWithShape="0"/>
                </a:effectLst>
                <a:latin typeface="Chiller" pitchFamily="82" charset="0"/>
              </a:rPr>
              <a:t>aprende a nadar de una forma divertida y saludable. Y saber nadar también es una medida de </a:t>
            </a:r>
            <a:r>
              <a:rPr lang="es-MX" sz="2800" b="1" spc="3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50800" dist="38100" dir="10800000" algn="r" rotWithShape="0">
                    <a:prstClr val="black">
                      <a:alpha val="40000"/>
                    </a:prstClr>
                  </a:outerShdw>
                  <a:reflection blurRad="6350" stA="50000" endA="300" endPos="50000" dist="29997" dir="5400000" sy="-100000" algn="bl" rotWithShape="0"/>
                </a:effectLst>
                <a:latin typeface="Chiller" pitchFamily="82" charset="0"/>
              </a:rPr>
              <a:t>seguridad debido a que no </a:t>
            </a:r>
            <a:r>
              <a:rPr lang="es-MX" sz="2800" b="1" spc="30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50800" dist="38100" dir="10800000" algn="r" rotWithShape="0">
                    <a:prstClr val="black">
                      <a:alpha val="40000"/>
                    </a:prstClr>
                  </a:outerShdw>
                  <a:reflection blurRad="6350" stA="50000" endA="300" endPos="50000" dist="29997" dir="5400000" sy="-100000" algn="bl" rotWithShape="0"/>
                </a:effectLst>
                <a:latin typeface="Chiller" pitchFamily="82" charset="0"/>
              </a:rPr>
              <a:t>hay que olvidar de que existe un gran porcentaje de accidentes por ahogamiento de niños.</a:t>
            </a:r>
          </a:p>
          <a:p>
            <a:pPr algn="ctr" fontAlgn="base"/>
            <a:endParaRPr lang="es-MX" sz="2800" b="1" spc="30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50800" dist="38100" dir="10800000" algn="r" rotWithShape="0">
                  <a:prstClr val="black">
                    <a:alpha val="40000"/>
                  </a:prstClr>
                </a:outerShdw>
                <a:reflection blurRad="6350" stA="50000" endA="300" endPos="50000" dist="29997" dir="5400000" sy="-100000" algn="bl" rotWithShape="0"/>
              </a:effectLst>
              <a:latin typeface="Chiller" pitchFamily="82" charset="0"/>
            </a:endParaRPr>
          </a:p>
          <a:p>
            <a:pPr algn="ctr" fontAlgn="base"/>
            <a:r>
              <a:rPr lang="es-MX" sz="2800" b="1" spc="3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50800" dist="38100" dir="10800000" algn="r" rotWithShape="0">
                    <a:prstClr val="black">
                      <a:alpha val="40000"/>
                    </a:prstClr>
                  </a:outerShdw>
                  <a:reflection blurRad="6350" stA="50000" endA="300" endPos="50000" dist="29997" dir="5400000" sy="-100000" algn="bl" rotWithShape="0"/>
                </a:effectLst>
                <a:latin typeface="Chiller" pitchFamily="82" charset="0"/>
              </a:rPr>
              <a:t>Estimula </a:t>
            </a:r>
            <a:r>
              <a:rPr lang="es-MX" sz="2800" b="1" spc="30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50800" dist="38100" dir="10800000" algn="r" rotWithShape="0">
                    <a:prstClr val="black">
                      <a:alpha val="40000"/>
                    </a:prstClr>
                  </a:outerShdw>
                  <a:reflection blurRad="6350" stA="50000" endA="300" endPos="50000" dist="29997" dir="5400000" sy="-100000" algn="bl" rotWithShape="0"/>
                </a:effectLst>
                <a:latin typeface="Chiller" pitchFamily="82" charset="0"/>
              </a:rPr>
              <a:t>la confianza en uno mismo y por lo tanto mejora la comunicación con los demás</a:t>
            </a:r>
          </a:p>
          <a:p>
            <a:pPr algn="ctr"/>
            <a:endParaRPr lang="es-MX" sz="2800" b="1" spc="30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75744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2 CuadroTexto"/>
          <p:cNvSpPr txBox="1"/>
          <p:nvPr/>
        </p:nvSpPr>
        <p:spPr>
          <a:xfrm>
            <a:off x="5143504" y="214290"/>
            <a:ext cx="378621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s-MX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hiller" pitchFamily="82" charset="0"/>
              </a:rPr>
              <a:t>Ayuda al </a:t>
            </a:r>
            <a:r>
              <a:rPr lang="es-MX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hiller" pitchFamily="82" charset="0"/>
              </a:rPr>
              <a:t>niño </a:t>
            </a:r>
            <a:r>
              <a:rPr lang="es-MX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hiller" pitchFamily="82" charset="0"/>
              </a:rPr>
              <a:t>a iniciar la socialización sin </a:t>
            </a:r>
            <a:r>
              <a:rPr lang="es-MX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hiller" pitchFamily="82" charset="0"/>
              </a:rPr>
              <a:t>traumas a medida que amplia </a:t>
            </a:r>
            <a:r>
              <a:rPr lang="es-MX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hiller" pitchFamily="82" charset="0"/>
              </a:rPr>
              <a:t>el horizonte de los juegos </a:t>
            </a:r>
            <a:r>
              <a:rPr lang="es-MX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hiller" pitchFamily="82" charset="0"/>
              </a:rPr>
              <a:t>compartidos también activa </a:t>
            </a:r>
            <a:r>
              <a:rPr lang="es-MX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hiller" pitchFamily="82" charset="0"/>
              </a:rPr>
              <a:t>la diversión y el espíritu de juego.</a:t>
            </a:r>
          </a:p>
          <a:p>
            <a:pPr fontAlgn="base"/>
            <a:endParaRPr lang="es-MX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hiller" pitchFamily="82" charset="0"/>
            </a:endParaRPr>
          </a:p>
          <a:p>
            <a:pPr fontAlgn="base"/>
            <a:r>
              <a:rPr lang="es-MX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hiller" pitchFamily="82" charset="0"/>
              </a:rPr>
              <a:t>Consolida </a:t>
            </a:r>
            <a:r>
              <a:rPr lang="es-MX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hiller" pitchFamily="82" charset="0"/>
              </a:rPr>
              <a:t>los vínculos de afecto con sus </a:t>
            </a:r>
            <a:r>
              <a:rPr lang="es-MX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hiller" pitchFamily="82" charset="0"/>
              </a:rPr>
              <a:t>familiares y además introduce </a:t>
            </a:r>
            <a:r>
              <a:rPr lang="es-MX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hiller" pitchFamily="82" charset="0"/>
              </a:rPr>
              <a:t>conductas de </a:t>
            </a:r>
            <a:r>
              <a:rPr lang="es-MX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hiller" pitchFamily="82" charset="0"/>
              </a:rPr>
              <a:t>auto cuidado, </a:t>
            </a:r>
            <a:r>
              <a:rPr lang="es-MX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hiller" pitchFamily="82" charset="0"/>
              </a:rPr>
              <a:t>convirtiéndolas en hábitos sumamente necesarios.</a:t>
            </a:r>
          </a:p>
          <a:p>
            <a:pPr fontAlgn="base"/>
            <a:endParaRPr lang="es-MX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hiller" pitchFamily="82" charset="0"/>
            </a:endParaRPr>
          </a:p>
          <a:p>
            <a:pPr fontAlgn="base"/>
            <a:r>
              <a:rPr lang="es-MX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hiller" pitchFamily="82" charset="0"/>
              </a:rPr>
              <a:t>La </a:t>
            </a:r>
            <a:r>
              <a:rPr lang="es-MX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hiller" pitchFamily="82" charset="0"/>
              </a:rPr>
              <a:t>convivencia les ayudarán a relacionarse mejor y compartir actividades junto a otras personas.</a:t>
            </a:r>
          </a:p>
        </p:txBody>
      </p:sp>
    </p:spTree>
    <p:extLst>
      <p:ext uri="{BB962C8B-B14F-4D97-AF65-F5344CB8AC3E}">
        <p14:creationId xmlns:p14="http://schemas.microsoft.com/office/powerpoint/2010/main" val="3857095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agua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42910" y="714356"/>
            <a:ext cx="7772400" cy="1470025"/>
          </a:xfrm>
        </p:spPr>
        <p:txBody>
          <a:bodyPr>
            <a:normAutofit/>
          </a:bodyPr>
          <a:lstStyle/>
          <a:p>
            <a:r>
              <a:rPr lang="es-ES" sz="3200" dirty="0" smtClean="0">
                <a:latin typeface="Arial" pitchFamily="34" charset="0"/>
                <a:cs typeface="Arial" pitchFamily="34" charset="0"/>
              </a:rPr>
              <a:t>DESARROLLO MOTOR</a:t>
            </a:r>
            <a:endParaRPr lang="es-E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428728" y="2571744"/>
            <a:ext cx="6400800" cy="3567122"/>
          </a:xfrm>
        </p:spPr>
        <p:txBody>
          <a:bodyPr>
            <a:normAutofit/>
          </a:bodyPr>
          <a:lstStyle/>
          <a:p>
            <a:r>
              <a:rPr lang="es-ES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lang="es-E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 el ser humano, podríamos decir que son los cambios motores que sufre esté en su necesidad de adaptarse y relacionarse mejor a un  medio, sea terrestre, acuático, etc.</a:t>
            </a:r>
            <a:endParaRPr lang="es-ES" sz="2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clasesNat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42910" y="571481"/>
            <a:ext cx="7772400" cy="1285884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CARATERISTICAS MOTORAS DE  </a:t>
            </a:r>
            <a:br>
              <a:rPr lang="es-ES" dirty="0" smtClean="0"/>
            </a:br>
            <a:r>
              <a:rPr lang="es-ES" dirty="0" smtClean="0"/>
              <a:t>4 A 5 AÑOS 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0" y="1928802"/>
            <a:ext cx="9144000" cy="4714908"/>
          </a:xfrm>
        </p:spPr>
        <p:txBody>
          <a:bodyPr/>
          <a:lstStyle/>
          <a:p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*Puede representar sus vivencias a través de dibujos.</a:t>
            </a:r>
          </a:p>
          <a:p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*Salta separando y juntando los miembros inferiores</a:t>
            </a:r>
          </a:p>
          <a:p>
            <a:r>
              <a:rPr lang="es-ES" sz="2800" dirty="0" smtClean="0">
                <a:solidFill>
                  <a:schemeClr val="accent6">
                    <a:lumMod val="75000"/>
                  </a:schemeClr>
                </a:solidFill>
              </a:rPr>
              <a:t>*Identifica su lateralidad: lado derecho – izquierdo de su cuerpo</a:t>
            </a:r>
          </a:p>
          <a:p>
            <a:r>
              <a:rPr lang="es-ES" sz="2800" dirty="0" smtClean="0">
                <a:solidFill>
                  <a:schemeClr val="accent6">
                    <a:lumMod val="75000"/>
                  </a:schemeClr>
                </a:solidFill>
              </a:rPr>
              <a:t>*Identifica la posición de su cuerpo (capacidad propioceptiva espacio parcial), mi cuerpo está sobre, por encima de, por debajo de, delante de, atrás de, dentro de ,fuera de, a un lado de.</a:t>
            </a:r>
          </a:p>
          <a:p>
            <a:pPr algn="just"/>
            <a:endParaRPr lang="es-ES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</TotalTime>
  <Words>781</Words>
  <Application>Microsoft Office PowerPoint</Application>
  <PresentationFormat>Presentación en pantalla (4:3)</PresentationFormat>
  <Paragraphs>81</Paragraphs>
  <Slides>17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18" baseType="lpstr">
      <vt:lpstr>Tema de Office</vt:lpstr>
      <vt:lpstr>DESARROLLO PSICOMOTOR NIÑOS 4 Y 5 AÑOS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DESARROLLO MOTOR</vt:lpstr>
      <vt:lpstr>CARATERISTICAS MOTORAS DE   4 A 5 AÑOS </vt:lpstr>
      <vt:lpstr>Presentación de PowerPoint</vt:lpstr>
      <vt:lpstr>DESARROLLO MOTOR  EN LE MEDIO ACUATICO </vt:lpstr>
      <vt:lpstr>LA ADAPTACION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utp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utp</dc:creator>
  <cp:lastModifiedBy>JDavid</cp:lastModifiedBy>
  <cp:revision>25</cp:revision>
  <dcterms:created xsi:type="dcterms:W3CDTF">2012-05-14T20:58:19Z</dcterms:created>
  <dcterms:modified xsi:type="dcterms:W3CDTF">2012-05-22T18:38:41Z</dcterms:modified>
</cp:coreProperties>
</file>